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80" r:id="rId6"/>
    <p:sldId id="281" r:id="rId7"/>
    <p:sldId id="278" r:id="rId8"/>
    <p:sldId id="279" r:id="rId9"/>
    <p:sldId id="259" r:id="rId10"/>
    <p:sldId id="262" r:id="rId11"/>
    <p:sldId id="264" r:id="rId12"/>
    <p:sldId id="260" r:id="rId13"/>
    <p:sldId id="271" r:id="rId14"/>
    <p:sldId id="263" r:id="rId15"/>
    <p:sldId id="265" r:id="rId16"/>
    <p:sldId id="261" r:id="rId17"/>
    <p:sldId id="275" r:id="rId18"/>
    <p:sldId id="266" r:id="rId19"/>
    <p:sldId id="269" r:id="rId20"/>
    <p:sldId id="267" r:id="rId21"/>
    <p:sldId id="268" r:id="rId22"/>
    <p:sldId id="276" r:id="rId23"/>
    <p:sldId id="274" r:id="rId24"/>
    <p:sldId id="27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9ED6-F49B-A9AA-EDB7-30AECF460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40D26-4C66-72B0-6944-D52B439B6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B3310-2F53-F1E0-A811-39C40F1A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B3C0A-D0BC-4C93-9E10-360D20BE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88CDE-09F0-76B7-1EF3-E74D24EA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3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93AC-2486-9F81-3465-E810CF98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EA1C9-D427-A33A-18AC-7D169397A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72C52-F401-A4FD-0463-BBA1E466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309E4-8DB7-2D38-AA80-DC41BE99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786E7-A7A5-694F-6A7C-8F674B94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959588-F6CD-89BE-FEB0-E98F703BF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127C5-5CA5-25A8-C1BD-B31F346F1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D04E-67CE-DD6E-A03A-F3E1B109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63515-295F-A9BB-D865-2A36F3F8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B5F9E-A271-C55C-3E76-F2159E83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9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54B5-4251-66DE-E137-738A20A5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6885-CEC2-A72A-B61E-3AAE57C49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93D9D-F01B-3F19-51AC-772B264D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DA143-E888-5DAE-6C7E-91CCAF1C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DAA42-76B3-0415-AA95-2917B28D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9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0D25-E92E-000D-042D-9FCFF339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A1119-8D06-E8C5-EF71-A634FF14F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4AC81-32B1-E11E-BD1F-48CD0EB2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C6C76-3E5C-E5AC-5A42-EF6D6841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71970-317F-E90A-8CE5-3301A006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7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1DAE-975E-CAF2-8B09-BC1E1A36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B0C7-D0DF-2AEA-F943-8FD55D00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BD5F4-CE16-6970-1A7A-78D70F5F6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5FF6A-B2C1-8903-CAC6-DDED9C3B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C20A-ED96-A76D-E542-EB572CBFF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28FEA-E316-A029-9B46-22C2D158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75F2-2925-6FD1-D247-26DF2D46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3D9A1-B8EF-9C57-E5D3-9DDD7009B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9FDCC-40B6-E15D-D95E-E3ABA039A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A46E8-5743-F194-B8C8-C262EEE01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EDE21-6385-45DC-51F9-6E093CBDD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A7377-2807-645E-36A7-2E99D6B8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896225-409A-BAAC-5F31-C19B70A2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AF3C54-92DE-9319-BF1D-D21430DB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7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E4B3-9B57-C30D-9598-89A507BA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4915C-F6D4-2D9C-9A79-D3E191C6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66229-B4F0-5D6E-D03E-BCCB1978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D667D-9C99-DE14-5D23-D069AEC7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325C0-2331-0F3B-72B8-03FC4D58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E1EDA-8BBE-EE6E-92B8-E78B5267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91D72-D295-5C67-ED07-2DE37CC3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86D4-8EDA-9DC8-E2DB-101DA1FC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34777-0779-FDAD-5EF3-B62F1EBAC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C5932-060E-306C-7083-70321F189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0E66E-313F-EE51-A16C-14AB563E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054D9-C218-1450-1FE6-F7DE5252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9F949-0062-04B7-062B-2148EBEE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7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E539-3B64-E2D6-3539-EE4FA8A3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A257C-AF2F-3EAF-AC04-5B5A91751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60969-B3F2-12A2-F7D4-1EB8D1684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E38ED-0398-2FD8-2304-9501C54E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2459B-C000-9FDA-10E0-84514727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832AD-28CF-48DA-F9B7-7B3660CB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9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E2443-9EA2-3C6D-AA68-25001DFCC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5726A-B25A-47FC-B8E0-8B29D961B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2C48F-BEEF-9873-2840-7AA81DEC5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8F4BD-1E3D-4CBB-A1AC-2E9AF847400C}" type="datetimeFigureOut">
              <a:rPr lang="en-US" smtClean="0"/>
              <a:t>24-Dec-22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DD5A7-FB88-6A14-2857-302DE072A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43AA-710A-F0C6-528D-009BE712A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B024B-6EC5-4FB4-AA55-900E3D1C0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6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76B004-5891-A575-8F48-F6C7258EC1B3}"/>
              </a:ext>
            </a:extLst>
          </p:cNvPr>
          <p:cNvSpPr/>
          <p:nvPr/>
        </p:nvSpPr>
        <p:spPr>
          <a:xfrm>
            <a:off x="2084123" y="978849"/>
            <a:ext cx="8023753" cy="267765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CSE 351 </a:t>
            </a:r>
            <a:r>
              <a:rPr lang="tr-TR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Patterns </a:t>
            </a:r>
            <a:br>
              <a:rPr lang="tr-TR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tr-TR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 Project Presentation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DF215-85F5-CE9E-C6DB-A6092BC0E76C}"/>
              </a:ext>
            </a:extLst>
          </p:cNvPr>
          <p:cNvSpPr txBox="1"/>
          <p:nvPr/>
        </p:nvSpPr>
        <p:spPr>
          <a:xfrm>
            <a:off x="6382512" y="5294376"/>
            <a:ext cx="5376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Tevfik Kesici &amp; Hakan Zavrak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780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D4CA4-D3EC-10E4-9AA0-384494F4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77" y="360718"/>
            <a:ext cx="9878024" cy="61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9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Solution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AE8C2-EB8E-EF06-F723-8EB02CCB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73" y="1387591"/>
            <a:ext cx="4562475" cy="1076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FC2359-621D-5F2E-A80B-A751B1CC6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49" y="2461043"/>
            <a:ext cx="4219575" cy="3800475"/>
          </a:xfrm>
          <a:prstGeom prst="rect">
            <a:avLst/>
          </a:prstGeom>
        </p:spPr>
      </p:pic>
      <p:pic>
        <p:nvPicPr>
          <p:cNvPr id="10" name="Picture 9" descr="A picture containing black&#10;&#10;Description automatically generated">
            <a:extLst>
              <a:ext uri="{FF2B5EF4-FFF2-40B4-BE49-F238E27FC236}">
                <a16:creationId xmlns:a16="http://schemas.microsoft.com/office/drawing/2014/main" id="{05B14CF3-EB17-5503-6932-11D3155F8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58" y="3071954"/>
            <a:ext cx="2488537" cy="2488537"/>
          </a:xfrm>
          <a:prstGeom prst="rect">
            <a:avLst/>
          </a:prstGeom>
        </p:spPr>
      </p:pic>
      <p:pic>
        <p:nvPicPr>
          <p:cNvPr id="12" name="Picture 11" descr="A brown electric guitar&#10;&#10;Description automatically generated with low confidence">
            <a:extLst>
              <a:ext uri="{FF2B5EF4-FFF2-40B4-BE49-F238E27FC236}">
                <a16:creationId xmlns:a16="http://schemas.microsoft.com/office/drawing/2014/main" id="{F35F8524-19C6-B159-CD13-E3ACC548F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0675" y="3071954"/>
            <a:ext cx="2819882" cy="28198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798A8F-0550-8292-8B8C-6C02AB02A5D3}"/>
              </a:ext>
            </a:extLst>
          </p:cNvPr>
          <p:cNvSpPr txBox="1"/>
          <p:nvPr/>
        </p:nvSpPr>
        <p:spPr>
          <a:xfrm>
            <a:off x="4213781" y="3697065"/>
            <a:ext cx="1030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9600" dirty="0"/>
              <a:t>+</a:t>
            </a:r>
            <a:endParaRPr lang="en-US" sz="9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9F56F-CE7B-5D33-6487-2BE87C8B0BE9}"/>
              </a:ext>
            </a:extLst>
          </p:cNvPr>
          <p:cNvSpPr txBox="1"/>
          <p:nvPr/>
        </p:nvSpPr>
        <p:spPr>
          <a:xfrm>
            <a:off x="196328" y="5555514"/>
            <a:ext cx="4608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guitar.getDescription()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55258-AF17-7D78-2523-B633D8A72F12}"/>
              </a:ext>
            </a:extLst>
          </p:cNvPr>
          <p:cNvSpPr txBox="1"/>
          <p:nvPr/>
        </p:nvSpPr>
        <p:spPr>
          <a:xfrm>
            <a:off x="3988319" y="5555514"/>
            <a:ext cx="4608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Hardcase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595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592A9-E959-38A5-0C28-EDA23FFC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3137958"/>
            <a:ext cx="3495675" cy="3076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E901A0-4E9F-A72B-150E-C1B73E96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0037"/>
            <a:ext cx="11430000" cy="625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5DDD8-752C-86DE-F17D-23401719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0847"/>
            <a:ext cx="3400425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A9D5C-D938-7E91-2D49-05270A4E2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" y="3824649"/>
            <a:ext cx="3400425" cy="2924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FE42B-0F71-469A-A271-C1DB82162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796" y="300037"/>
            <a:ext cx="34004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Conclusion</a:t>
            </a:r>
            <a:endParaRPr lang="en-US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9F56F-CE7B-5D33-6487-2BE87C8B0BE9}"/>
              </a:ext>
            </a:extLst>
          </p:cNvPr>
          <p:cNvSpPr txBox="1"/>
          <p:nvPr/>
        </p:nvSpPr>
        <p:spPr>
          <a:xfrm>
            <a:off x="1588167" y="1364709"/>
            <a:ext cx="9015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Decorator pattern was the key</a:t>
            </a:r>
            <a:br>
              <a:rPr lang="tr-TR" sz="3200" dirty="0"/>
            </a:br>
            <a:br>
              <a:rPr lang="tr-TR" sz="2400" dirty="0"/>
            </a:br>
            <a:br>
              <a:rPr lang="tr-TR" sz="2400" dirty="0"/>
            </a:br>
            <a:r>
              <a:rPr lang="tr-TR" sz="2400" dirty="0"/>
              <a:t>- Composition is used to add new behaviors at runtime</a:t>
            </a:r>
            <a:br>
              <a:rPr lang="tr-TR" sz="2400" dirty="0"/>
            </a:br>
            <a:br>
              <a:rPr lang="tr-TR" sz="2400" dirty="0"/>
            </a:br>
            <a:r>
              <a:rPr lang="tr-TR" sz="2400" dirty="0"/>
              <a:t>- </a:t>
            </a:r>
            <a:r>
              <a:rPr lang="en-US" sz="2400" dirty="0"/>
              <a:t>Using inheritance for type matching allows our decorator classes to have the same type as our guitar</a:t>
            </a:r>
            <a:br>
              <a:rPr lang="tr-TR" sz="2400" dirty="0"/>
            </a:br>
            <a:br>
              <a:rPr lang="tr-TR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583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Problems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7B45C-4FAA-0344-F4D4-D1C05299D76E}"/>
              </a:ext>
            </a:extLst>
          </p:cNvPr>
          <p:cNvSpPr txBox="1"/>
          <p:nvPr/>
        </p:nvSpPr>
        <p:spPr>
          <a:xfrm>
            <a:off x="1996118" y="1365530"/>
            <a:ext cx="819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Possibly Multiple AIEmployees</a:t>
            </a:r>
            <a:endParaRPr 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0F2A95-7928-DAA8-A52C-32F1AEA38036}"/>
              </a:ext>
            </a:extLst>
          </p:cNvPr>
          <p:cNvGrpSpPr/>
          <p:nvPr/>
        </p:nvGrpSpPr>
        <p:grpSpPr>
          <a:xfrm>
            <a:off x="1218395" y="1970023"/>
            <a:ext cx="10973605" cy="4620172"/>
            <a:chOff x="453068" y="2055798"/>
            <a:chExt cx="10973605" cy="46201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9CBE2-5F93-5420-1ABA-8E9C1712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68" y="2055798"/>
              <a:ext cx="3585532" cy="4534397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844A36-4D8C-F06A-10DA-03FF0199BEA8}"/>
                </a:ext>
              </a:extLst>
            </p:cNvPr>
            <p:cNvGrpSpPr/>
            <p:nvPr/>
          </p:nvGrpSpPr>
          <p:grpSpPr>
            <a:xfrm>
              <a:off x="1500818" y="2093923"/>
              <a:ext cx="9925855" cy="4582047"/>
              <a:chOff x="1500818" y="2093923"/>
              <a:chExt cx="9925855" cy="458204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870D19-1B66-5761-83B5-C22654340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0818" y="2093923"/>
                <a:ext cx="3585532" cy="453439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D81146F-77C2-1023-9F21-906BE322E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8568" y="2093923"/>
                <a:ext cx="3585532" cy="453439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673A0C4-7FB5-44ED-96FD-C2594C961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318" y="2093923"/>
                <a:ext cx="3585532" cy="453439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EC085E-506D-4C4F-F14B-DA55F9F7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7891" y="2103448"/>
                <a:ext cx="3585532" cy="453439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3B219EE-E9C7-7EEC-E994-3071C52AA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41" y="2141573"/>
                <a:ext cx="3585532" cy="453439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EC3EE44-ECDC-4A5E-0890-83B63AC7B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3391" y="2141573"/>
                <a:ext cx="3585532" cy="453439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F0F04CD-B209-DE3D-F64E-4276C0A79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141" y="2141573"/>
                <a:ext cx="3585532" cy="45343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52692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Solution</a:t>
            </a:r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F9509B-DAE2-0240-E226-782AD438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68" y="2336800"/>
            <a:ext cx="4476750" cy="2838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BA134-696F-E35B-A306-8D885217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6" y="1289628"/>
            <a:ext cx="4429125" cy="14382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74F72B2-BD73-1421-B0D9-86D36A1946B8}"/>
              </a:ext>
            </a:extLst>
          </p:cNvPr>
          <p:cNvSpPr/>
          <p:nvPr/>
        </p:nvSpPr>
        <p:spPr>
          <a:xfrm>
            <a:off x="9042397" y="2854037"/>
            <a:ext cx="203201" cy="7758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39CC03-A799-E1F1-2FFC-AE2EADF18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96" y="3756025"/>
            <a:ext cx="2452831" cy="31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5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62872-2EA6-C933-BA87-D53F0418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581150"/>
            <a:ext cx="3733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Conclusion</a:t>
            </a:r>
            <a:endParaRPr lang="en-US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9F56F-CE7B-5D33-6487-2BE87C8B0BE9}"/>
              </a:ext>
            </a:extLst>
          </p:cNvPr>
          <p:cNvSpPr txBox="1"/>
          <p:nvPr/>
        </p:nvSpPr>
        <p:spPr>
          <a:xfrm>
            <a:off x="930441" y="1396793"/>
            <a:ext cx="103311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Singleton pattern was the key</a:t>
            </a:r>
            <a:br>
              <a:rPr lang="tr-TR" sz="3200" dirty="0"/>
            </a:br>
            <a:br>
              <a:rPr lang="tr-TR" sz="2400" dirty="0"/>
            </a:br>
            <a:br>
              <a:rPr lang="tr-TR" sz="2400" dirty="0"/>
            </a:br>
            <a:r>
              <a:rPr lang="tr-TR" sz="2400" dirty="0"/>
              <a:t>- </a:t>
            </a:r>
            <a:r>
              <a:rPr lang="en-US" sz="2400" dirty="0"/>
              <a:t>We can be sure that we will have at most one instance of the </a:t>
            </a:r>
            <a:r>
              <a:rPr lang="en-US" sz="2400" dirty="0" err="1"/>
              <a:t>AIEmployee</a:t>
            </a:r>
            <a:r>
              <a:rPr lang="en-US" sz="2400" dirty="0"/>
              <a:t> class</a:t>
            </a:r>
            <a:br>
              <a:rPr lang="tr-TR" sz="2400" dirty="0"/>
            </a:br>
            <a:br>
              <a:rPr lang="tr-TR" sz="2400" dirty="0"/>
            </a:br>
            <a:r>
              <a:rPr lang="tr-TR" sz="2400" dirty="0"/>
              <a:t>- </a:t>
            </a:r>
            <a:r>
              <a:rPr lang="en-US" sz="2400" dirty="0"/>
              <a:t>We don't have any performance issues with synchronizing the method.</a:t>
            </a:r>
            <a:br>
              <a:rPr lang="tr-TR" sz="2400" dirty="0"/>
            </a:br>
            <a:br>
              <a:rPr lang="tr-TR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088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Problems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7B45C-4FAA-0344-F4D4-D1C05299D76E}"/>
              </a:ext>
            </a:extLst>
          </p:cNvPr>
          <p:cNvSpPr txBox="1"/>
          <p:nvPr/>
        </p:nvSpPr>
        <p:spPr>
          <a:xfrm>
            <a:off x="1996118" y="1365530"/>
            <a:ext cx="819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Unavailable Guitars</a:t>
            </a:r>
            <a:endParaRPr lang="en-US" sz="2400" dirty="0"/>
          </a:p>
        </p:txBody>
      </p:sp>
      <p:pic>
        <p:nvPicPr>
          <p:cNvPr id="8" name="Picture 7" descr="A person playing a saxophone&#10;&#10;Description automatically generated with low confidence">
            <a:extLst>
              <a:ext uri="{FF2B5EF4-FFF2-40B4-BE49-F238E27FC236}">
                <a16:creationId xmlns:a16="http://schemas.microsoft.com/office/drawing/2014/main" id="{FF6BF9B2-E394-F374-BA0B-0BB904EB2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12" y="2034247"/>
            <a:ext cx="6930174" cy="45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2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Solution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70B08-2C74-DBE0-14A9-32D08F91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687" y="2042277"/>
            <a:ext cx="4133850" cy="3486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8719B-1089-3D67-E0CA-42AB46AE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1451727"/>
            <a:ext cx="4276725" cy="4667250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5223A64-C2C1-2135-DE76-F10D26C1591C}"/>
              </a:ext>
            </a:extLst>
          </p:cNvPr>
          <p:cNvCxnSpPr>
            <a:cxnSpLocks/>
          </p:cNvCxnSpPr>
          <p:nvPr/>
        </p:nvCxnSpPr>
        <p:spPr>
          <a:xfrm flipV="1">
            <a:off x="3593592" y="2587752"/>
            <a:ext cx="4297680" cy="190195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3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tore, shop, sale&#10;&#10;Description automatically generated">
            <a:extLst>
              <a:ext uri="{FF2B5EF4-FFF2-40B4-BE49-F238E27FC236}">
                <a16:creationId xmlns:a16="http://schemas.microsoft.com/office/drawing/2014/main" id="{A0E5D0DC-FC32-F05D-5CD3-7B8D39EB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13"/>
            <a:ext cx="12192000" cy="81293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76B004-5891-A575-8F48-F6C7258EC1B3}"/>
              </a:ext>
            </a:extLst>
          </p:cNvPr>
          <p:cNvSpPr/>
          <p:nvPr/>
        </p:nvSpPr>
        <p:spPr>
          <a:xfrm>
            <a:off x="4303008" y="1943207"/>
            <a:ext cx="3585983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Guitar Store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F94D2-E9F8-7CC7-8536-8F059B8C8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283501"/>
            <a:ext cx="3408136" cy="43100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D19E3E-7C27-0EA3-986E-5148003C0668}"/>
              </a:ext>
            </a:extLst>
          </p:cNvPr>
          <p:cNvSpPr/>
          <p:nvPr/>
        </p:nvSpPr>
        <p:spPr>
          <a:xfrm>
            <a:off x="1375198" y="1637170"/>
            <a:ext cx="1585690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AI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05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AF1A20-2A0D-D640-0B48-92239D1B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417" y="1056178"/>
            <a:ext cx="508635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7749D-F244-648D-2A95-15E4B14C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35" y="5004894"/>
            <a:ext cx="6600825" cy="1028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8C0CA1-DC46-34D9-6E37-61187C8D3B2E}"/>
              </a:ext>
            </a:extLst>
          </p:cNvPr>
          <p:cNvSpPr/>
          <p:nvPr/>
        </p:nvSpPr>
        <p:spPr>
          <a:xfrm>
            <a:off x="3980812" y="1267284"/>
            <a:ext cx="1889636" cy="680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6412C55-17C2-DF67-F796-1F667C7C2FF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 flipV="1">
            <a:off x="3980812" y="1607478"/>
            <a:ext cx="335156" cy="3488856"/>
          </a:xfrm>
          <a:prstGeom prst="bentConnector4">
            <a:avLst>
              <a:gd name="adj1" fmla="val -376503"/>
              <a:gd name="adj2" fmla="val 74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4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A05AD-728A-74D9-396D-A51C68D6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53" y="672290"/>
            <a:ext cx="6484093" cy="55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8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Conclusion</a:t>
            </a:r>
            <a:endParaRPr lang="en-US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9F56F-CE7B-5D33-6487-2BE87C8B0BE9}"/>
              </a:ext>
            </a:extLst>
          </p:cNvPr>
          <p:cNvSpPr txBox="1"/>
          <p:nvPr/>
        </p:nvSpPr>
        <p:spPr>
          <a:xfrm>
            <a:off x="930442" y="1396793"/>
            <a:ext cx="103311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Null Object pattern was the key</a:t>
            </a:r>
            <a:br>
              <a:rPr lang="tr-TR" sz="3200" dirty="0"/>
            </a:br>
            <a:br>
              <a:rPr lang="tr-TR" sz="2400" dirty="0"/>
            </a:br>
            <a:br>
              <a:rPr lang="tr-TR" sz="2400" dirty="0"/>
            </a:br>
            <a:r>
              <a:rPr lang="tr-TR" sz="2400" dirty="0"/>
              <a:t>- </a:t>
            </a:r>
            <a:r>
              <a:rPr lang="en-US" sz="2400" dirty="0"/>
              <a:t>If we don't have the guitar brand </a:t>
            </a:r>
            <a:r>
              <a:rPr lang="tr-TR" sz="2400" dirty="0"/>
              <a:t>requested</a:t>
            </a:r>
            <a:r>
              <a:rPr lang="en-US" sz="2400" dirty="0"/>
              <a:t> from the user in our store, it makes our job easier to create a null guitar and handle it with</a:t>
            </a:r>
            <a:r>
              <a:rPr lang="tr-TR" sz="2400" dirty="0"/>
              <a:t>in</a:t>
            </a:r>
            <a:r>
              <a:rPr lang="en-US" sz="2400" dirty="0"/>
              <a:t> other methods.</a:t>
            </a:r>
          </a:p>
        </p:txBody>
      </p:sp>
    </p:spTree>
    <p:extLst>
      <p:ext uri="{BB962C8B-B14F-4D97-AF65-F5344CB8AC3E}">
        <p14:creationId xmlns:p14="http://schemas.microsoft.com/office/powerpoint/2010/main" val="407430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1848611" y="2921168"/>
            <a:ext cx="849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dirty="0"/>
              <a:t>Complete UML Diagram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19165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4D1EC0C-903A-94F1-DAE2-1E7615E6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80" y="83973"/>
            <a:ext cx="9228316" cy="67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43CC9-0ABA-D24B-13D7-B04E910E63EF}"/>
              </a:ext>
            </a:extLst>
          </p:cNvPr>
          <p:cNvSpPr txBox="1"/>
          <p:nvPr/>
        </p:nvSpPr>
        <p:spPr>
          <a:xfrm>
            <a:off x="3164780" y="3013501"/>
            <a:ext cx="6062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800" dirty="0"/>
              <a:t>Thank you for listening!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5289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CD49FA-4D86-C9E9-7887-616EE3C4497A}"/>
              </a:ext>
            </a:extLst>
          </p:cNvPr>
          <p:cNvSpPr txBox="1"/>
          <p:nvPr/>
        </p:nvSpPr>
        <p:spPr>
          <a:xfrm>
            <a:off x="3791712" y="539496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Project Definition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89DFF-AB1D-6C3F-4D71-F85CC3D2F06E}"/>
              </a:ext>
            </a:extLst>
          </p:cNvPr>
          <p:cNvSpPr txBox="1"/>
          <p:nvPr/>
        </p:nvSpPr>
        <p:spPr>
          <a:xfrm>
            <a:off x="1996119" y="1533055"/>
            <a:ext cx="819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We are going to oparate a guitar store. 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D962E-D33D-2CAC-FA07-03B4932233FF}"/>
              </a:ext>
            </a:extLst>
          </p:cNvPr>
          <p:cNvSpPr txBox="1"/>
          <p:nvPr/>
        </p:nvSpPr>
        <p:spPr>
          <a:xfrm>
            <a:off x="1400315" y="2306143"/>
            <a:ext cx="239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Istanbul Store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2EC66-FEA0-AD4F-3F48-89EB468AF688}"/>
              </a:ext>
            </a:extLst>
          </p:cNvPr>
          <p:cNvSpPr txBox="1"/>
          <p:nvPr/>
        </p:nvSpPr>
        <p:spPr>
          <a:xfrm>
            <a:off x="8400288" y="2306143"/>
            <a:ext cx="239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İzmir Store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64156-4DA1-ED8F-CBF2-77F753172511}"/>
              </a:ext>
            </a:extLst>
          </p:cNvPr>
          <p:cNvSpPr txBox="1"/>
          <p:nvPr/>
        </p:nvSpPr>
        <p:spPr>
          <a:xfrm>
            <a:off x="725423" y="3148661"/>
            <a:ext cx="3741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Old-school models of the same manufacturer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21941-CDF7-7855-A3BB-454D724168F5}"/>
              </a:ext>
            </a:extLst>
          </p:cNvPr>
          <p:cNvSpPr txBox="1"/>
          <p:nvPr/>
        </p:nvSpPr>
        <p:spPr>
          <a:xfrm>
            <a:off x="7725396" y="3148661"/>
            <a:ext cx="3741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Trending models of the same manufacturer</a:t>
            </a:r>
            <a:endParaRPr lang="en-US" sz="2400" dirty="0"/>
          </a:p>
        </p:txBody>
      </p:sp>
      <p:pic>
        <p:nvPicPr>
          <p:cNvPr id="9" name="Picture 8" descr="A brown electric guitar&#10;&#10;Description automatically generated with low confidence">
            <a:extLst>
              <a:ext uri="{FF2B5EF4-FFF2-40B4-BE49-F238E27FC236}">
                <a16:creationId xmlns:a16="http://schemas.microsoft.com/office/drawing/2014/main" id="{59742EC6-53E1-2C36-DE0E-E1EE57E41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86071" y="3888631"/>
            <a:ext cx="2819882" cy="2819882"/>
          </a:xfrm>
          <a:prstGeom prst="rect">
            <a:avLst/>
          </a:prstGeom>
        </p:spPr>
      </p:pic>
      <p:pic>
        <p:nvPicPr>
          <p:cNvPr id="11" name="Picture 10" descr="A picture containing music, balalaika, mandolin, guitar&#10;&#10;Description automatically generated">
            <a:extLst>
              <a:ext uri="{FF2B5EF4-FFF2-40B4-BE49-F238E27FC236}">
                <a16:creationId xmlns:a16="http://schemas.microsoft.com/office/drawing/2014/main" id="{C98A3D18-64E6-2F1F-A9B0-8C2B78C0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86043" y="4038117"/>
            <a:ext cx="2819883" cy="2819883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2DE54C-26BB-648B-3235-ADE329C0B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50" y="2676037"/>
            <a:ext cx="2391397" cy="15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Problems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7B45C-4FAA-0344-F4D4-D1C05299D76E}"/>
              </a:ext>
            </a:extLst>
          </p:cNvPr>
          <p:cNvSpPr txBox="1"/>
          <p:nvPr/>
        </p:nvSpPr>
        <p:spPr>
          <a:xfrm>
            <a:off x="1996118" y="1365530"/>
            <a:ext cx="819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Tight Coupling</a:t>
            </a:r>
            <a:endParaRPr lang="en-US" sz="2400" dirty="0"/>
          </a:p>
        </p:txBody>
      </p:sp>
      <p:pic>
        <p:nvPicPr>
          <p:cNvPr id="14" name="Picture 13" descr="A picture containing grass, outdoor, pile, plant&#10;&#10;Description automatically generated">
            <a:extLst>
              <a:ext uri="{FF2B5EF4-FFF2-40B4-BE49-F238E27FC236}">
                <a16:creationId xmlns:a16="http://schemas.microsoft.com/office/drawing/2014/main" id="{40BFFC6E-FDB8-F6E8-474A-272C9A397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90" y="2093923"/>
            <a:ext cx="5818820" cy="43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4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87B45C-4FAA-0344-F4D4-D1C05299D76E}"/>
              </a:ext>
            </a:extLst>
          </p:cNvPr>
          <p:cNvSpPr txBox="1"/>
          <p:nvPr/>
        </p:nvSpPr>
        <p:spPr>
          <a:xfrm>
            <a:off x="1350985" y="3915777"/>
            <a:ext cx="9490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/>
              <a:t>‘’You don’t have to learn how to wire things up if you need to turn on the lights. You use a socket for that.’’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4221A-9E13-41A6-45D7-FD021049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51" y="696327"/>
            <a:ext cx="5810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4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855720" y="217776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Solution</a:t>
            </a:r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F2CF91-BDCC-1A14-BD70-1921B17F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8" y="1783305"/>
            <a:ext cx="5257800" cy="3562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A99A3-B480-78ED-FAF7-325E3135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026" y="3788414"/>
            <a:ext cx="2625363" cy="2874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4DFD6-70EB-5126-D9C8-3F8EC0337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027" y="637583"/>
            <a:ext cx="2625363" cy="291566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21D55E-1B86-96FB-4C18-7588729E5710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6160008" y="2095417"/>
            <a:ext cx="2497019" cy="1469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C783D6-D234-D297-13C9-073B611D371A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6160008" y="3564480"/>
            <a:ext cx="2497018" cy="1661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45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AF374-E207-BB98-C934-B792D770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433512"/>
            <a:ext cx="81343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Conclusion</a:t>
            </a:r>
            <a:endParaRPr lang="en-US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9F56F-CE7B-5D33-6487-2BE87C8B0BE9}"/>
              </a:ext>
            </a:extLst>
          </p:cNvPr>
          <p:cNvSpPr txBox="1"/>
          <p:nvPr/>
        </p:nvSpPr>
        <p:spPr>
          <a:xfrm>
            <a:off x="1588167" y="1364709"/>
            <a:ext cx="901566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Factory method pattern was the key</a:t>
            </a:r>
            <a:br>
              <a:rPr lang="tr-TR" sz="3200" dirty="0"/>
            </a:br>
            <a:br>
              <a:rPr lang="tr-TR" sz="2400" dirty="0"/>
            </a:br>
            <a:br>
              <a:rPr lang="tr-TR" sz="2400" dirty="0"/>
            </a:br>
            <a:r>
              <a:rPr lang="tr-TR" sz="2400" dirty="0"/>
              <a:t>- Object creation is delegated to subclasses</a:t>
            </a:r>
            <a:br>
              <a:rPr lang="tr-TR" sz="2400" dirty="0"/>
            </a:br>
            <a:br>
              <a:rPr lang="tr-TR" sz="2400" dirty="0"/>
            </a:br>
            <a:r>
              <a:rPr lang="tr-TR" sz="2400" dirty="0"/>
              <a:t>- Subclasses implement the factory method to create objects</a:t>
            </a:r>
            <a:br>
              <a:rPr lang="tr-TR" sz="2400" dirty="0"/>
            </a:br>
            <a:br>
              <a:rPr lang="tr-TR" sz="2400" dirty="0"/>
            </a:br>
            <a:r>
              <a:rPr lang="tr-TR" sz="2400" dirty="0"/>
              <a:t>- Handles complicated construction process </a:t>
            </a:r>
            <a:r>
              <a:rPr lang="en-US" sz="2400" dirty="0"/>
              <a:t>without impacting the other existing functionality</a:t>
            </a:r>
            <a:br>
              <a:rPr lang="tr-TR" sz="2400" dirty="0"/>
            </a:br>
            <a:br>
              <a:rPr lang="tr-TR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058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A185F-6BE4-F177-C08D-5C7582293CD2}"/>
              </a:ext>
            </a:extLst>
          </p:cNvPr>
          <p:cNvSpPr txBox="1"/>
          <p:nvPr/>
        </p:nvSpPr>
        <p:spPr>
          <a:xfrm>
            <a:off x="3791711" y="267805"/>
            <a:ext cx="460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/>
              <a:t>Problems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7B45C-4FAA-0344-F4D4-D1C05299D76E}"/>
              </a:ext>
            </a:extLst>
          </p:cNvPr>
          <p:cNvSpPr txBox="1"/>
          <p:nvPr/>
        </p:nvSpPr>
        <p:spPr>
          <a:xfrm>
            <a:off x="1996118" y="1365530"/>
            <a:ext cx="8199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Adding Accessories</a:t>
            </a:r>
          </a:p>
          <a:p>
            <a:pPr algn="ctr"/>
            <a:endParaRPr lang="en-US" sz="2400" dirty="0"/>
          </a:p>
        </p:txBody>
      </p:sp>
      <p:pic>
        <p:nvPicPr>
          <p:cNvPr id="7" name="Picture 6" descr="A close-up of a magnifying glass&#10;&#10;Description automatically generated with medium confidence">
            <a:extLst>
              <a:ext uri="{FF2B5EF4-FFF2-40B4-BE49-F238E27FC236}">
                <a16:creationId xmlns:a16="http://schemas.microsoft.com/office/drawing/2014/main" id="{FFA593CD-7038-5FCF-B5C5-5EC6892FC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01" y="4406798"/>
            <a:ext cx="2895124" cy="2171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52902E-B88A-4321-6675-23624AABE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263" y="2618464"/>
            <a:ext cx="1043473" cy="1043473"/>
          </a:xfrm>
          <a:prstGeom prst="rect">
            <a:avLst/>
          </a:prstGeom>
        </p:spPr>
      </p:pic>
      <p:pic>
        <p:nvPicPr>
          <p:cNvPr id="11" name="Picture 10" descr="A picture containing black&#10;&#10;Description automatically generated">
            <a:extLst>
              <a:ext uri="{FF2B5EF4-FFF2-40B4-BE49-F238E27FC236}">
                <a16:creationId xmlns:a16="http://schemas.microsoft.com/office/drawing/2014/main" id="{BF484829-92A4-A1D9-0B58-230E9FD48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7" y="3043497"/>
            <a:ext cx="3736102" cy="3736102"/>
          </a:xfrm>
          <a:prstGeom prst="rect">
            <a:avLst/>
          </a:prstGeom>
        </p:spPr>
      </p:pic>
      <p:pic>
        <p:nvPicPr>
          <p:cNvPr id="13" name="Picture 12" descr="A pair of black shoes&#10;&#10;Description automatically generated with medium confidence">
            <a:extLst>
              <a:ext uri="{FF2B5EF4-FFF2-40B4-BE49-F238E27FC236}">
                <a16:creationId xmlns:a16="http://schemas.microsoft.com/office/drawing/2014/main" id="{EF5BB089-8E24-2346-43DA-A84F18F7A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901" y="3623740"/>
            <a:ext cx="4211487" cy="30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65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273</Words>
  <Application>Microsoft Office PowerPoint</Application>
  <PresentationFormat>Widescreen</PresentationFormat>
  <Paragraphs>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TEVFİK KESİCİ</dc:creator>
  <cp:lastModifiedBy>TEVFİK KESİCİ</cp:lastModifiedBy>
  <cp:revision>51</cp:revision>
  <dcterms:created xsi:type="dcterms:W3CDTF">2022-12-19T19:14:19Z</dcterms:created>
  <dcterms:modified xsi:type="dcterms:W3CDTF">2022-12-24T09:26:40Z</dcterms:modified>
</cp:coreProperties>
</file>